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4" r:id="rId4"/>
    <p:sldId id="276" r:id="rId5"/>
    <p:sldId id="277" r:id="rId6"/>
    <p:sldId id="279" r:id="rId7"/>
    <p:sldId id="280" r:id="rId8"/>
    <p:sldId id="281" r:id="rId9"/>
    <p:sldId id="270" r:id="rId10"/>
  </p:sldIdLst>
  <p:sldSz cx="9144000" cy="7315200"/>
  <p:notesSz cx="7053263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SS Census DP" initials="GC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1" autoAdjust="0"/>
    <p:restoredTop sz="94660"/>
  </p:normalViewPr>
  <p:slideViewPr>
    <p:cSldViewPr>
      <p:cViewPr varScale="1">
        <p:scale>
          <a:sx n="108" d="100"/>
          <a:sy n="108" d="100"/>
        </p:scale>
        <p:origin x="-84" y="-78"/>
      </p:cViewPr>
      <p:guideLst>
        <p:guide orient="horz" pos="23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E04D566-B3DE-497A-BD16-4AC5AA47B4F6}" type="datetimeFigureOut">
              <a:rPr lang="en-US" smtClean="0"/>
              <a:t>15/04/2014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617226A-BBE8-4AB1-9AFB-667063528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20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44613" y="698500"/>
            <a:ext cx="43640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E64AB48-C614-470C-A124-871939725AD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706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4AB48-C614-470C-A124-871939725AD4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54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45280"/>
            <a:ext cx="6400800" cy="186944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685837"/>
            <a:ext cx="1905000" cy="487680"/>
          </a:xfrm>
        </p:spPr>
        <p:txBody>
          <a:bodyPr/>
          <a:lstStyle>
            <a:lvl1pPr>
              <a:defRPr/>
            </a:lvl1pPr>
          </a:lstStyle>
          <a:p>
            <a:fld id="{564CF2E0-CCC4-4E1E-9902-C3C36AB3FDA4}" type="datetimeFigureOut">
              <a:rPr lang="en-US" smtClean="0"/>
              <a:pPr/>
              <a:t>15/04/2014</a:t>
            </a:fld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GHANA STATISTICAL SERVICE</a:t>
            </a:r>
            <a:endParaRPr lang="en-GB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5F62F-6520-4A21-AE80-E2E5F27D25B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0" y="6480479"/>
            <a:ext cx="1046410" cy="856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GHANA STATISTICAL SERVICE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23267-0697-4D3C-870A-A811B3937F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50240"/>
            <a:ext cx="1943100" cy="58521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50240"/>
            <a:ext cx="5676900" cy="58521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GHANA STATISTICAL SERVICE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C8146-1927-4B3D-8180-EFDEEF8A627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GHANA STATISTICAL SERVICE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2034F-1BE4-4517-8570-8599076C70B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694"/>
            <a:ext cx="777240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495"/>
            <a:ext cx="7772400" cy="160019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GHANA STATISTICAL SERVICE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8C1A-CD7A-4139-948E-FB0CDBF422D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13280"/>
            <a:ext cx="381000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13280"/>
            <a:ext cx="3810000" cy="43891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GHANA STATISTICAL SERVICE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75CB-FD17-40C9-9793-C27F65CDA3D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947"/>
            <a:ext cx="82296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7454"/>
            <a:ext cx="4040188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867"/>
            <a:ext cx="4040188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37454"/>
            <a:ext cx="4041775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19867"/>
            <a:ext cx="4041775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GHANA STATISTICAL SERVICE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938C-D700-4A31-8921-A40E324D142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GHANA STATISTICAL SERVICE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84ADC-8BE5-4ED9-8DEF-392EBBBD51E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GHANA STATISTICAL SERVICE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76DE5-DED1-43E3-A335-D46C730C4C9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91253"/>
            <a:ext cx="300831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1254"/>
            <a:ext cx="5111750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30774"/>
            <a:ext cx="300831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GHANA STATISTICAL SERVICE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FC77C-33B5-4038-B198-961475ABF5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0640"/>
            <a:ext cx="548640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3627"/>
            <a:ext cx="548640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5161"/>
            <a:ext cx="548640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GHANA STATISTICAL SERVICE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043E8-0F59-48DB-B25E-2D9383E43F1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24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13280"/>
            <a:ext cx="777240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664960"/>
            <a:ext cx="1905000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64960"/>
            <a:ext cx="2895600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r>
              <a:rPr lang="en-GB" dirty="0" smtClean="0"/>
              <a:t>GHANA STATISTICAL SERVICE</a:t>
            </a:r>
            <a:endParaRPr lang="en-GB" dirty="0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64960"/>
            <a:ext cx="1905000" cy="487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>
              <a:defRPr/>
            </a:pPr>
            <a:fld id="{24823023-66DC-46D5-98D2-E5A97E3A15C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60752" y="5029200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pPr algn="ctr"/>
            <a:r>
              <a:rPr lang="en-GB" sz="2400" dirty="0" smtClean="0">
                <a:solidFill>
                  <a:schemeClr val="tx2"/>
                </a:solidFill>
              </a:rPr>
              <a:t>21</a:t>
            </a:r>
            <a:r>
              <a:rPr lang="en-GB" sz="2400" baseline="30000" dirty="0" smtClean="0">
                <a:solidFill>
                  <a:schemeClr val="tx2"/>
                </a:solidFill>
              </a:rPr>
              <a:t>st</a:t>
            </a:r>
            <a:r>
              <a:rPr lang="en-GB" sz="2400" dirty="0" smtClean="0">
                <a:solidFill>
                  <a:schemeClr val="tx2"/>
                </a:solidFill>
              </a:rPr>
              <a:t>  April 2014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30444" y="707934"/>
            <a:ext cx="8556616" cy="4342875"/>
          </a:xfrm>
        </p:spPr>
        <p:txBody>
          <a:bodyPr>
            <a:noAutofit/>
          </a:bodyPr>
          <a:lstStyle/>
          <a:p>
            <a:pPr lvl="0"/>
            <a:r>
              <a:rPr lang="en-US" sz="44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CountryData</a:t>
            </a:r>
            <a:r>
              <a:rPr lang="en-US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Ghana</a:t>
            </a:r>
            <a:endParaRPr lang="en-US" sz="4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3600" dirty="0" smtClean="0">
              <a:latin typeface="Vani" panose="020B0502040204020203" pitchFamily="34" charset="0"/>
              <a:cs typeface="Vani" panose="020B0502040204020203" pitchFamily="34" charset="0"/>
            </a:endParaRPr>
          </a:p>
          <a:p>
            <a:endParaRPr lang="en-GB" sz="3600" dirty="0" smtClean="0">
              <a:latin typeface="Vani" panose="020B0502040204020203" pitchFamily="34" charset="0"/>
              <a:cs typeface="Vani" panose="020B0502040204020203" pitchFamily="34" charset="0"/>
            </a:endParaRPr>
          </a:p>
          <a:p>
            <a:r>
              <a:rPr lang="en-GB" sz="3600" dirty="0" smtClean="0">
                <a:solidFill>
                  <a:schemeClr val="tx2"/>
                </a:solidFill>
                <a:latin typeface="Vani" panose="020B0502040204020203" pitchFamily="34" charset="0"/>
                <a:cs typeface="Vani" panose="020B0502040204020203" pitchFamily="34" charset="0"/>
              </a:rPr>
              <a:t>By</a:t>
            </a:r>
            <a:endParaRPr lang="en-GB" sz="3600" dirty="0">
              <a:solidFill>
                <a:schemeClr val="tx2"/>
              </a:solidFill>
              <a:latin typeface="Vani" panose="020B0502040204020203" pitchFamily="34" charset="0"/>
              <a:cs typeface="Vani" panose="020B0502040204020203" pitchFamily="34" charset="0"/>
            </a:endParaRPr>
          </a:p>
          <a:p>
            <a:r>
              <a:rPr lang="en-GB" sz="2800" dirty="0" smtClean="0">
                <a:solidFill>
                  <a:schemeClr val="tx2"/>
                </a:solidFill>
                <a:latin typeface="Vani" panose="020B0502040204020203" pitchFamily="34" charset="0"/>
                <a:cs typeface="Vani" panose="020B0502040204020203" pitchFamily="34" charset="0"/>
              </a:rPr>
              <a:t>Jacqueline </a:t>
            </a:r>
            <a:r>
              <a:rPr lang="en-GB" sz="2800" dirty="0" err="1" smtClean="0">
                <a:solidFill>
                  <a:schemeClr val="tx2"/>
                </a:solidFill>
                <a:latin typeface="Vani" panose="020B0502040204020203" pitchFamily="34" charset="0"/>
                <a:cs typeface="Vani" panose="020B0502040204020203" pitchFamily="34" charset="0"/>
              </a:rPr>
              <a:t>Anum</a:t>
            </a:r>
            <a:endParaRPr lang="en-GB" sz="2800" dirty="0">
              <a:solidFill>
                <a:schemeClr val="tx2"/>
              </a:solidFill>
              <a:latin typeface="Vani" panose="020B0502040204020203" pitchFamily="34" charset="0"/>
              <a:cs typeface="Vani" panose="020B0502040204020203" pitchFamily="34" charset="0"/>
            </a:endParaRPr>
          </a:p>
          <a:p>
            <a:r>
              <a:rPr lang="en-GB" sz="2800" dirty="0" smtClean="0">
                <a:solidFill>
                  <a:schemeClr val="tx2"/>
                </a:solidFill>
                <a:latin typeface="Vani" panose="020B0502040204020203" pitchFamily="34" charset="0"/>
                <a:cs typeface="Vani" panose="020B0502040204020203" pitchFamily="34" charset="0"/>
              </a:rPr>
              <a:t> Ghana Statistical Service</a:t>
            </a:r>
            <a:endParaRPr lang="en-GB" sz="2800" dirty="0">
              <a:solidFill>
                <a:schemeClr val="tx2"/>
              </a:solidFill>
              <a:latin typeface="Vani" panose="020B0502040204020203" pitchFamily="34" charset="0"/>
              <a:cs typeface="Vani" panose="020B0502040204020203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0" y="2362200"/>
            <a:ext cx="9144000" cy="0"/>
          </a:xfrm>
          <a:prstGeom prst="straightConnector1">
            <a:avLst/>
          </a:prstGeom>
          <a:solidFill>
            <a:schemeClr val="accent1"/>
          </a:solidFill>
          <a:ln w="98425" cap="flat" cmpd="sng" algn="ctr">
            <a:solidFill>
              <a:schemeClr val="tx1"/>
            </a:solidFill>
            <a:prstDash val="solid"/>
            <a:round/>
            <a:headEnd type="diamond" w="med" len="med"/>
            <a:tailEnd type="diamon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034F-1BE4-4517-8570-8599076C70B3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of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GhanaInfo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Database</a:t>
            </a:r>
          </a:p>
          <a:p>
            <a:pPr>
              <a:lnSpc>
                <a:spcPct val="20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</a:p>
          <a:p>
            <a:pPr>
              <a:lnSpc>
                <a:spcPct val="200000"/>
              </a:lnSpc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Linkages with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CountryData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5093" y="76200"/>
            <a:ext cx="7772400" cy="1219200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0" y="1524000"/>
            <a:ext cx="9144000" cy="0"/>
          </a:xfrm>
          <a:prstGeom prst="straightConnector1">
            <a:avLst/>
          </a:prstGeom>
          <a:solidFill>
            <a:schemeClr val="accent1"/>
          </a:solidFill>
          <a:ln w="98425" cap="flat" cmpd="sng" algn="ctr">
            <a:solidFill>
              <a:schemeClr val="tx1"/>
            </a:solidFill>
            <a:prstDash val="solid"/>
            <a:round/>
            <a:headEnd type="diamond" w="med" len="med"/>
            <a:tailEnd type="diamond"/>
          </a:ln>
          <a:effectLst/>
        </p:spPr>
      </p:cxnSp>
    </p:spTree>
    <p:extLst>
      <p:ext uri="{BB962C8B-B14F-4D97-AF65-F5344CB8AC3E}">
        <p14:creationId xmlns:p14="http://schemas.microsoft.com/office/powerpoint/2010/main" val="378550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6595"/>
            <a:ext cx="7772400" cy="12192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5795"/>
            <a:ext cx="7772400" cy="5604605"/>
          </a:xfrm>
        </p:spPr>
        <p:txBody>
          <a:bodyPr/>
          <a:lstStyle/>
          <a:p>
            <a:r>
              <a:rPr lang="en-US" dirty="0" smtClean="0"/>
              <a:t>Launched in 2005 and managed GSS and NDPC with direction from UNICEF</a:t>
            </a:r>
          </a:p>
          <a:p>
            <a:endParaRPr lang="en-US" dirty="0" smtClean="0"/>
          </a:p>
          <a:p>
            <a:r>
              <a:rPr lang="en-US" dirty="0" smtClean="0"/>
              <a:t>Evolved from DI4.0 and now DI7.0</a:t>
            </a:r>
          </a:p>
          <a:p>
            <a:endParaRPr lang="en-US" dirty="0" smtClean="0"/>
          </a:p>
          <a:p>
            <a:r>
              <a:rPr lang="en-US" dirty="0" smtClean="0"/>
              <a:t>Day to day management of the </a:t>
            </a:r>
            <a:r>
              <a:rPr lang="en-US" dirty="0" err="1" smtClean="0"/>
              <a:t>Db</a:t>
            </a:r>
            <a:r>
              <a:rPr lang="en-US" dirty="0" smtClean="0"/>
              <a:t> has been with GSS team.</a:t>
            </a:r>
          </a:p>
          <a:p>
            <a:endParaRPr lang="en-US" dirty="0" smtClean="0"/>
          </a:p>
          <a:p>
            <a:r>
              <a:rPr lang="en-US" dirty="0" smtClean="0"/>
              <a:t>A unit/section managed the DB with help from National Service personnel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034F-1BE4-4517-8570-8599076C70B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0" y="1379637"/>
            <a:ext cx="9144000" cy="0"/>
          </a:xfrm>
          <a:prstGeom prst="straightConnector1">
            <a:avLst/>
          </a:prstGeom>
          <a:solidFill>
            <a:schemeClr val="accent1"/>
          </a:solidFill>
          <a:ln w="98425" cap="flat" cmpd="sng" algn="ctr">
            <a:solidFill>
              <a:schemeClr val="tx1"/>
            </a:solidFill>
            <a:prstDash val="solid"/>
            <a:round/>
            <a:headEnd type="diamond" w="med" len="med"/>
            <a:tailEnd type="diamond"/>
          </a:ln>
          <a:effectLst/>
        </p:spPr>
      </p:cxnSp>
    </p:spTree>
    <p:extLst>
      <p:ext uri="{BB962C8B-B14F-4D97-AF65-F5344CB8AC3E}">
        <p14:creationId xmlns:p14="http://schemas.microsoft.com/office/powerpoint/2010/main" val="352498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054" y="203200"/>
            <a:ext cx="7772400" cy="1219200"/>
          </a:xfrm>
        </p:spPr>
        <p:txBody>
          <a:bodyPr/>
          <a:lstStyle/>
          <a:p>
            <a:r>
              <a:rPr lang="en-US" dirty="0" smtClean="0"/>
              <a:t>Background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2400"/>
            <a:ext cx="8229600" cy="5080000"/>
          </a:xfrm>
        </p:spPr>
        <p:txBody>
          <a:bodyPr/>
          <a:lstStyle/>
          <a:p>
            <a:r>
              <a:rPr lang="en-US" dirty="0" smtClean="0"/>
              <a:t>Held </a:t>
            </a:r>
            <a:r>
              <a:rPr lang="en-US" dirty="0"/>
              <a:t>monthly meetings (GSS &amp; NDPC) to update members on progress.</a:t>
            </a:r>
          </a:p>
          <a:p>
            <a:endParaRPr lang="en-US" dirty="0"/>
          </a:p>
          <a:p>
            <a:r>
              <a:rPr lang="en-US" dirty="0" smtClean="0"/>
              <a:t>Attended series of training programs on updates and new innovations.</a:t>
            </a:r>
          </a:p>
          <a:p>
            <a:endParaRPr lang="en-US" dirty="0" smtClean="0"/>
          </a:p>
          <a:p>
            <a:r>
              <a:rPr lang="en-US" dirty="0" smtClean="0"/>
              <a:t>Regular updates by administrator</a:t>
            </a:r>
          </a:p>
          <a:p>
            <a:endParaRPr lang="en-US" dirty="0"/>
          </a:p>
          <a:p>
            <a:r>
              <a:rPr lang="en-US" dirty="0" smtClean="0"/>
              <a:t>Funded by UNICEF mostly.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034F-1BE4-4517-8570-8599076C70B3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0" y="1219200"/>
            <a:ext cx="9144000" cy="0"/>
          </a:xfrm>
          <a:prstGeom prst="straightConnector1">
            <a:avLst/>
          </a:prstGeom>
          <a:solidFill>
            <a:schemeClr val="accent1"/>
          </a:solidFill>
          <a:ln w="98425" cap="flat" cmpd="sng" algn="ctr">
            <a:solidFill>
              <a:schemeClr val="tx1"/>
            </a:solidFill>
            <a:prstDash val="solid"/>
            <a:round/>
            <a:headEnd type="diamond" w="med" len="med"/>
            <a:tailEnd type="diamond"/>
          </a:ln>
          <a:effectLst/>
        </p:spPr>
      </p:cxnSp>
    </p:spTree>
    <p:extLst>
      <p:ext uri="{BB962C8B-B14F-4D97-AF65-F5344CB8AC3E}">
        <p14:creationId xmlns:p14="http://schemas.microsoft.com/office/powerpoint/2010/main" val="181297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066800"/>
          </a:xfrm>
        </p:spPr>
        <p:txBody>
          <a:bodyPr/>
          <a:lstStyle/>
          <a:p>
            <a:r>
              <a:rPr lang="en-US" dirty="0" smtClean="0"/>
              <a:t>Challenges - Institutional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6085840"/>
          </a:xfrm>
        </p:spPr>
        <p:txBody>
          <a:bodyPr/>
          <a:lstStyle/>
          <a:p>
            <a:r>
              <a:rPr lang="en-US" dirty="0" smtClean="0"/>
              <a:t>Restructuring of GSS  resulted in movement of staff to different units though committed to GID</a:t>
            </a:r>
          </a:p>
          <a:p>
            <a:r>
              <a:rPr lang="en-US" dirty="0" smtClean="0"/>
              <a:t>Workload of team members shelves GID activities to background.</a:t>
            </a:r>
          </a:p>
          <a:p>
            <a:endParaRPr lang="en-US" dirty="0"/>
          </a:p>
          <a:p>
            <a:r>
              <a:rPr lang="en-US" dirty="0" smtClean="0"/>
              <a:t>Team works effectively offsite but funding gap (GOG vrs Donor).</a:t>
            </a:r>
          </a:p>
          <a:p>
            <a:endParaRPr lang="en-US" dirty="0"/>
          </a:p>
          <a:p>
            <a:r>
              <a:rPr lang="en-US" dirty="0" smtClean="0"/>
              <a:t>Oversight committee meetings not regular.</a:t>
            </a:r>
          </a:p>
          <a:p>
            <a:r>
              <a:rPr lang="en-US" dirty="0" smtClean="0"/>
              <a:t>Staffing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034F-1BE4-4517-8570-8599076C70B3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0" y="1066800"/>
            <a:ext cx="9144000" cy="0"/>
          </a:xfrm>
          <a:prstGeom prst="straightConnector1">
            <a:avLst/>
          </a:prstGeom>
          <a:solidFill>
            <a:schemeClr val="accent1"/>
          </a:solidFill>
          <a:ln w="98425" cap="flat" cmpd="sng" algn="ctr">
            <a:solidFill>
              <a:schemeClr val="tx1"/>
            </a:solidFill>
            <a:prstDash val="solid"/>
            <a:round/>
            <a:headEnd type="diamond" w="med" len="med"/>
            <a:tailEnd type="diamond"/>
          </a:ln>
          <a:effectLst/>
        </p:spPr>
      </p:cxnSp>
    </p:spTree>
    <p:extLst>
      <p:ext uri="{BB962C8B-B14F-4D97-AF65-F5344CB8AC3E}">
        <p14:creationId xmlns:p14="http://schemas.microsoft.com/office/powerpoint/2010/main" val="35737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8760"/>
            <a:ext cx="7772400" cy="1219200"/>
          </a:xfrm>
        </p:spPr>
        <p:txBody>
          <a:bodyPr/>
          <a:lstStyle/>
          <a:p>
            <a:r>
              <a:rPr lang="en-US" dirty="0" smtClean="0"/>
              <a:t>Challenges-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57960"/>
            <a:ext cx="8458200" cy="5476240"/>
          </a:xfrm>
        </p:spPr>
        <p:txBody>
          <a:bodyPr/>
          <a:lstStyle/>
          <a:p>
            <a:r>
              <a:rPr lang="en-US" dirty="0" smtClean="0"/>
              <a:t>Update of boundaries not in incorporated in DI system because maps not ready.</a:t>
            </a:r>
          </a:p>
          <a:p>
            <a:endParaRPr lang="en-US" dirty="0"/>
          </a:p>
          <a:p>
            <a:r>
              <a:rPr lang="en-US" dirty="0" smtClean="0"/>
              <a:t>Inclusion of different indicators not based on any national agenda.</a:t>
            </a:r>
          </a:p>
          <a:p>
            <a:endParaRPr lang="en-US" dirty="0"/>
          </a:p>
          <a:p>
            <a:r>
              <a:rPr lang="en-US" dirty="0" smtClean="0"/>
              <a:t>Inconsistencies in data sources  </a:t>
            </a:r>
          </a:p>
          <a:p>
            <a:endParaRPr lang="en-US" dirty="0"/>
          </a:p>
          <a:p>
            <a:r>
              <a:rPr lang="en-US" dirty="0" smtClean="0"/>
              <a:t>Administration of DB changed over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034F-1BE4-4517-8570-8599076C70B3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0" y="1219200"/>
            <a:ext cx="9144000" cy="0"/>
          </a:xfrm>
          <a:prstGeom prst="straightConnector1">
            <a:avLst/>
          </a:prstGeom>
          <a:solidFill>
            <a:schemeClr val="accent1"/>
          </a:solidFill>
          <a:ln w="98425" cap="flat" cmpd="sng" algn="ctr">
            <a:solidFill>
              <a:schemeClr val="tx1"/>
            </a:solidFill>
            <a:prstDash val="solid"/>
            <a:round/>
            <a:headEnd type="diamond" w="med" len="med"/>
            <a:tailEnd type="diamond"/>
          </a:ln>
          <a:effectLst/>
        </p:spPr>
      </p:cxnSp>
    </p:spTree>
    <p:extLst>
      <p:ext uri="{BB962C8B-B14F-4D97-AF65-F5344CB8AC3E}">
        <p14:creationId xmlns:p14="http://schemas.microsoft.com/office/powerpoint/2010/main" val="391857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Linkages with </a:t>
            </a:r>
            <a:r>
              <a:rPr lang="en-US" dirty="0" err="1" smtClean="0"/>
              <a:t>CountryData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69440"/>
            <a:ext cx="8763000" cy="4988560"/>
          </a:xfrm>
        </p:spPr>
        <p:txBody>
          <a:bodyPr/>
          <a:lstStyle/>
          <a:p>
            <a:r>
              <a:rPr lang="en-US" dirty="0" smtClean="0"/>
              <a:t>Good and efficient linkage between the DBs</a:t>
            </a:r>
          </a:p>
          <a:p>
            <a:endParaRPr lang="en-US" dirty="0"/>
          </a:p>
          <a:p>
            <a:r>
              <a:rPr lang="en-US" dirty="0" smtClean="0"/>
              <a:t>Series of training showed GID has to be reorganized</a:t>
            </a:r>
          </a:p>
          <a:p>
            <a:endParaRPr lang="en-US" dirty="0"/>
          </a:p>
          <a:p>
            <a:r>
              <a:rPr lang="en-US" dirty="0" smtClean="0"/>
              <a:t>Inconsistencies has to be rectified/corrected for efficient transfer of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034F-1BE4-4517-8570-8599076C70B3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15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2034F-1BE4-4517-8570-8599076C70B3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41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0"/>
            <a:ext cx="7772400" cy="1219200"/>
          </a:xfrm>
        </p:spPr>
        <p:txBody>
          <a:bodyPr/>
          <a:lstStyle/>
          <a:p>
            <a:r>
              <a:rPr lang="en-US" sz="6600" dirty="0" smtClean="0">
                <a:latin typeface="AR CENA" panose="02000000000000000000" pitchFamily="2" charset="0"/>
              </a:rPr>
              <a:t>Thank  You</a:t>
            </a:r>
            <a:endParaRPr lang="en-US" sz="66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0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7336</TotalTime>
  <Words>228</Words>
  <Application>Microsoft Office PowerPoint</Application>
  <PresentationFormat>Custom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PowerPoint Presentation</vt:lpstr>
      <vt:lpstr>Outline</vt:lpstr>
      <vt:lpstr>Background</vt:lpstr>
      <vt:lpstr>Background cont’d</vt:lpstr>
      <vt:lpstr>Challenges - Institutional</vt:lpstr>
      <vt:lpstr>Challenges- System</vt:lpstr>
      <vt:lpstr>Linkages with CountryData</vt:lpstr>
      <vt:lpstr>Way forward</vt:lpstr>
      <vt:lpstr>Thank  You</vt:lpstr>
    </vt:vector>
  </TitlesOfParts>
  <Company>gss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POPULATION AND HOUSING CENSUS TRAINING OF TRAINERS</dc:title>
  <dc:creator>tech</dc:creator>
  <cp:lastModifiedBy>Ian Rutherford</cp:lastModifiedBy>
  <cp:revision>425</cp:revision>
  <cp:lastPrinted>2013-11-22T09:33:48Z</cp:lastPrinted>
  <dcterms:created xsi:type="dcterms:W3CDTF">2009-09-29T11:43:20Z</dcterms:created>
  <dcterms:modified xsi:type="dcterms:W3CDTF">2014-04-15T13:58:44Z</dcterms:modified>
</cp:coreProperties>
</file>